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5" r:id="rId3"/>
    <p:sldId id="257" r:id="rId4"/>
    <p:sldId id="288" r:id="rId5"/>
    <p:sldId id="266" r:id="rId6"/>
    <p:sldId id="292" r:id="rId7"/>
    <p:sldId id="289" r:id="rId8"/>
    <p:sldId id="290" r:id="rId9"/>
    <p:sldId id="291" r:id="rId10"/>
    <p:sldId id="294" r:id="rId11"/>
    <p:sldId id="299" r:id="rId12"/>
    <p:sldId id="300" r:id="rId13"/>
    <p:sldId id="301" r:id="rId14"/>
    <p:sldId id="303" r:id="rId15"/>
    <p:sldId id="302" r:id="rId16"/>
    <p:sldId id="304" r:id="rId17"/>
    <p:sldId id="306" r:id="rId18"/>
    <p:sldId id="305" r:id="rId19"/>
    <p:sldId id="307" r:id="rId20"/>
    <p:sldId id="269" r:id="rId21"/>
    <p:sldId id="298" r:id="rId22"/>
    <p:sldId id="263" r:id="rId23"/>
    <p:sldId id="264" r:id="rId24"/>
  </p:sldIdLst>
  <p:sldSz cx="18288000" cy="10287000"/>
  <p:notesSz cx="10287000" cy="18288000"/>
  <p:embeddedFontLst>
    <p:embeddedFont>
      <p:font typeface="Maven Pro Black" panose="020B0604020202020204" charset="0"/>
      <p:bold r:id="rId26"/>
    </p:embeddedFont>
    <p:embeddedFont>
      <p:font typeface="Maven Pro Medium" panose="020B0604020202020204" charset="0"/>
      <p:regular r:id="rId27"/>
    </p:embeddedFont>
    <p:embeddedFont>
      <p:font typeface="Maven Pro Regular" panose="020B0604020202020204" charset="0"/>
      <p:regular r:id="rId28"/>
      <p:bold r:id="rId29"/>
      <p:italic r:id="rId30"/>
    </p:embeddedFont>
    <p:embeddedFont>
      <p:font typeface="Maven Pro SemiBold" panose="020B0604020202020204" charset="0"/>
      <p:regular r:id="rId31"/>
      <p:bold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56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6AE88-A23A-C8D8-1C6B-99A7F7FD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C4D83-3783-092D-D3AF-E7DB40F93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AD33B9-67BD-8154-07EB-640D5C043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9EFE9-8BC9-DC41-DA12-D16ACC0CF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40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1AD14-6519-7147-996B-5AE176ED8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EBFCC2-10DD-3021-A0FF-E2AAE4657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690D0-01C2-F380-375D-CFE3DCE50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27C6D-4A87-396B-565D-9C02F71AA3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09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0FFD6-6711-C8D6-FEA0-65424F67F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971A3-6871-3916-8E23-5A3F4E4DC4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00382-4931-2C12-2AA8-FE1F75DE7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07358-F93A-93BE-BA6C-BE6EDE1A0E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4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21AA5-861C-EA88-3EAC-A6FF8068C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16B3C9-8ECC-2656-4CBA-6F32D5746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EC2CF-AFB7-C5D4-CEE3-F03B3C58A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01431-1480-1ED9-9559-DA8B56F39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7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70A06-B466-7C37-5208-47E914E6C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E01F8-3695-47DA-CD71-45E565C93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1A0F40-9AC1-FCAA-3495-BDFF4692C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DF38B-DEEA-855B-DA22-C11225A4A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96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D6486-E857-2898-036F-28D3111D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ED288-D599-2AFC-D3D9-884A9854FE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4F937-B2D4-9E2B-7437-6B5181A5C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6001C-02AE-B634-A568-9E4BFD6F4A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7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64FA9-7194-DC9D-37FE-2BB7F38D8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034F8-9C62-D39A-48AC-41121D3D7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4FA317-D0F1-E70F-630F-FAC5D0BE3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38E14-AED8-6AE8-5EEA-E3DDA1CC60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63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E811E-5375-0198-24A3-AB8511F95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87452D-DF94-15EC-1CA2-41B194E4E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769B3-186A-B3BB-EED2-AFBB2C777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486E5-FF2A-B0FF-9EEE-EDB2AA0510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E267-6FF2-B8D1-C157-8250FBE72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B2B68-3364-2740-2290-F72B4A4CE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171D1-BFF5-D7FE-0DAD-17D190DF5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0B3AD-1BBA-1211-58CF-F763EA046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07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4E3DE-F25F-A3AD-CFF0-AF8414F8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18E0E-7A13-AD9C-1861-89969F9145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0CF4AD-4A94-3888-9C26-6556D5D25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49F5C-23A2-F23F-922B-8BFBC07A6C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B8384-F36C-B159-1183-FEDBE4560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E2730-DF9E-4DEA-1B19-196CDE233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812AC-1664-9AE2-9359-F3454903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4938B-988C-352B-3FB1-EA2B792FAC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54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AB1B8-282A-CC29-551E-DC305D217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A3F647-D7F7-A3C3-8501-45FEC3907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F01E5-397F-2635-68AD-0E781F748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8570-1F45-9B1E-853C-E42F763968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18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DAD28-A9F6-1E2F-48A3-5332F7B7A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601B2E-BA9F-7E1C-6E99-3E50BE9E2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5437A7-E1E1-A3A0-1980-7ADB7E933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51D74-F2BD-38F2-1E62-3D0F6924A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87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FF189-2F3D-16ED-0A1F-2D26C4F7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6844D-46E0-B5C3-83C5-B87B63E79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5F9F5-0BA1-57B5-EFD5-4845EF0F2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FC937-507E-F7AE-581E-59BA29C2A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67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FF189-2F3D-16ED-0A1F-2D26C4F74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6844D-46E0-B5C3-83C5-B87B63E79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F5F9F5-0BA1-57B5-EFD5-4845EF0F2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FC937-507E-F7AE-581E-59BA29C2A9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6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6CDF5-C9F8-A285-08EA-3620BA07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6F822-6550-66DF-6F75-3075CDFD2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27A83-C1A1-7C16-B8D8-EC117202E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06980-46CE-388B-EEF9-71D919DD8F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56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CBECF-0689-84A9-31B0-2797B19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8B86C-31CB-E6D2-CDCC-7E58BCA35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1399BB-97FC-49AB-31FF-1FFF04648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4DF17-BA55-91D4-B0D4-A2DABB169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2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55D4-65C1-0204-8C98-4E396B24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61481D-7A3C-16F1-7C60-D1C9E14AF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D2EF4-740C-3D25-3B1B-8B08B174F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A5440-31CC-3354-48C8-9E27786C1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6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13F17-29F1-7596-6B6F-FD025488C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F86C85-46B3-7A7F-7099-70E4AFA79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4BB359-6E12-C541-3757-BD8BA9763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B9C07-B93E-7935-F534-C201FD696D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6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9.png"/><Relationship Id="rId10" Type="http://schemas.openxmlformats.org/officeDocument/2006/relationships/image" Target="../media/image41.png"/><Relationship Id="rId4" Type="http://schemas.openxmlformats.org/officeDocument/2006/relationships/image" Target="../media/image8.sv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2.svg"/><Relationship Id="rId10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7.sv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9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2.svg"/><Relationship Id="rId10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18246" y="2657475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endParaRPr lang="pt-BR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  <a:p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</a:p>
          <a:p>
            <a:r>
              <a:rPr lang="pt-BR" sz="4800" b="1" dirty="0">
                <a:solidFill>
                  <a:srgbClr val="364459"/>
                </a:solidFill>
                <a:latin typeface="Maven Pro Black" pitchFamily="2" charset="77"/>
                <a:cs typeface="Maven Pro Regular" pitchFamily="34" charset="-120"/>
              </a:rPr>
              <a:t>Turbinando e descomplicando a automação de Testes de Integração</a:t>
            </a:r>
          </a:p>
          <a:p>
            <a:endParaRPr lang="pt-BR" sz="4800" b="1" dirty="0">
              <a:solidFill>
                <a:srgbClr val="364459"/>
              </a:solidFill>
              <a:latin typeface="Maven Pro Black" pitchFamily="2" charset="77"/>
              <a:cs typeface="Maven Pro Regular" pitchFamily="34" charset="-120"/>
            </a:endParaRPr>
          </a:p>
          <a:p>
            <a:r>
              <a:rPr lang="pt-BR" sz="2800" b="1" dirty="0">
                <a:solidFill>
                  <a:srgbClr val="364459"/>
                </a:solidFill>
                <a:latin typeface="Maven Pro Black" pitchFamily="2" charset="77"/>
                <a:cs typeface="Maven Pro Regular" pitchFamily="34" charset="-120"/>
              </a:rPr>
              <a:t>Milton </a:t>
            </a:r>
            <a:r>
              <a:rPr lang="pt-BR" sz="2800" b="1" dirty="0" err="1">
                <a:solidFill>
                  <a:srgbClr val="364459"/>
                </a:solidFill>
                <a:latin typeface="Maven Pro Black" pitchFamily="2" charset="77"/>
                <a:cs typeface="Maven Pro Regular" pitchFamily="34" charset="-120"/>
              </a:rPr>
              <a:t>Camara</a:t>
            </a:r>
            <a:r>
              <a:rPr lang="pt-BR" sz="2800" b="1" dirty="0">
                <a:solidFill>
                  <a:srgbClr val="364459"/>
                </a:solidFill>
                <a:latin typeface="Maven Pro Black" pitchFamily="2" charset="77"/>
                <a:cs typeface="Maven Pro Regular" pitchFamily="34" charset="-120"/>
              </a:rPr>
              <a:t> / Renato Groffe</a:t>
            </a:r>
            <a:endParaRPr lang="en-US" sz="2800" b="1" dirty="0">
              <a:solidFill>
                <a:srgbClr val="364459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348A6-1CC1-2D0E-0732-2A838C232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7684C1E-2089-6689-AEBC-98A840F0D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A864107C-8F7D-C787-F171-CC2E5354DB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5C4B67CC-CAB0-3FAF-6C9C-19733AD80EA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A8CF077-AFDE-EDD0-96AC-7FD9BD93355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6F4279D-163B-40B4-F373-72CD5E5A014B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Tecnologias que simplificam a automação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ED5A9254-D223-E83C-63CD-671DBD510C52}"/>
              </a:ext>
            </a:extLst>
          </p:cNvPr>
          <p:cNvSpPr/>
          <p:nvPr/>
        </p:nvSpPr>
        <p:spPr>
          <a:xfrm>
            <a:off x="2419319" y="2560320"/>
            <a:ext cx="11372881" cy="5846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2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Soluções como GitHub </a:t>
            </a:r>
            <a:r>
              <a:rPr lang="pt-BR" altLang="pt-BR" sz="42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Actions</a:t>
            </a:r>
            <a:r>
              <a:rPr lang="pt-BR" altLang="pt-BR" sz="42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e Azure </a:t>
            </a:r>
            <a:r>
              <a:rPr lang="pt-BR" altLang="pt-BR" sz="42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DevOps</a:t>
            </a:r>
            <a:endParaRPr lang="pt-BR" altLang="pt-BR" sz="42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2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Linux, Containers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2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Ferramentas de linha de comando</a:t>
            </a:r>
            <a:endParaRPr lang="en-US" sz="42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7A419B-82C4-C52A-4F68-B14BAF4B2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4503" y="6590789"/>
            <a:ext cx="2227651" cy="2227651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DFCFF7A-EB98-6007-D2C9-4521D29FA5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0847" y="6531928"/>
            <a:ext cx="2345372" cy="23453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48B42F-B025-3076-5B4D-2A7FE7B4AE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946" y="6510696"/>
            <a:ext cx="2154394" cy="258527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2E8E7116-D81C-44B8-B619-A2A1F4B86B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43587" y="6531928"/>
            <a:ext cx="2345837" cy="234583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A3EE6B7B-4599-3F53-3267-B7E4600302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26682" y="6531928"/>
            <a:ext cx="2970019" cy="23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3E51F-9E12-DF92-2147-258A53C61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FD16FDC-C2AE-0273-4153-B25B6694F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A7D78567-98BB-B0BE-DF08-0DC78ED05F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D97E04D-90D6-2F72-128F-12417A22A82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EDC34001-A27E-A91E-00C8-4EA3DB79AD6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120127F-81BB-5D97-E727-1A4550AD5F01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: o que é?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8E685C1A-8051-3F80-7BED-E457856F7076}"/>
              </a:ext>
            </a:extLst>
          </p:cNvPr>
          <p:cNvSpPr/>
          <p:nvPr/>
        </p:nvSpPr>
        <p:spPr>
          <a:xfrm>
            <a:off x="2419319" y="2804160"/>
            <a:ext cx="11372881" cy="5846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Biblioteca open </a:t>
            </a:r>
            <a:r>
              <a:rPr lang="pt-BR" altLang="pt-BR" sz="40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source</a:t>
            </a:r>
            <a:r>
              <a:rPr lang="pt-BR" altLang="pt-BR" sz="40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para rápida criação de containers para testes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Evitar o uso de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mocks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ou configurações de ambiente mais complexas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Suporte a tecnologias de bancos de dados, serviços em nuvem, mensageria...</a:t>
            </a:r>
            <a:b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</a:br>
            <a:b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</a:br>
            <a:r>
              <a:rPr lang="pt-BR" altLang="pt-BR" sz="40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https://testcontainers.com/</a:t>
            </a:r>
            <a:endParaRPr lang="en-US" sz="4000" b="1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503130AA-D997-5C1B-6B0B-9E27B4B655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4785"/>
          <a:stretch/>
        </p:blipFill>
        <p:spPr>
          <a:xfrm>
            <a:off x="14383908" y="3979071"/>
            <a:ext cx="3170667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1023F-D551-1949-194A-53779376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9E049DA-8A3B-86F0-0F40-69A36E9D8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D15073B-02C3-C1E0-1ACA-99E42F75CC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D97724EB-C15B-2F24-83E1-88915EBDA1B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1E960A3-FA04-819C-02D7-2E028C021E60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2CCA3D4-B8E4-3DDE-C259-B81B0A1416C9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 x Infraestrutura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96E8B0F6-147F-7FF0-64E0-1CACBD9C4379}"/>
              </a:ext>
            </a:extLst>
          </p:cNvPr>
          <p:cNvSpPr/>
          <p:nvPr/>
        </p:nvSpPr>
        <p:spPr>
          <a:xfrm>
            <a:off x="2419319" y="2804160"/>
            <a:ext cx="11372881" cy="5846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Dispensa o uso de Docker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Compose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e de soluções de Infra as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Code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(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IaC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)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Menor custo, por não necessitar do uso de servidores e de serviços em nuvem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Produtividade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Soluções de automação como GitHub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Actions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e Azure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DevOps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e também suportam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9BC594C2-4273-4DCA-9C15-EF0593CBEE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4785"/>
          <a:stretch/>
        </p:blipFill>
        <p:spPr>
          <a:xfrm>
            <a:off x="14383908" y="3979071"/>
            <a:ext cx="3170667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13D70-9E24-7412-B377-135632B5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580423D-8C0A-0F31-71CF-3BF858EDD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7148C11-22AD-CA50-6E30-1665FC3117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02BBF11-3FF0-8623-D912-D4FB173739C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D262ED0-0DA3-486B-721A-BF0277F86D2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A6B805B-7710-B1DD-A1EB-F2CBA0FE7575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: onde utilizar?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0CCCB83B-8F55-6263-AA25-8D8C9756C8D1}"/>
              </a:ext>
            </a:extLst>
          </p:cNvPr>
          <p:cNvSpPr/>
          <p:nvPr/>
        </p:nvSpPr>
        <p:spPr>
          <a:xfrm>
            <a:off x="2419319" y="3162138"/>
            <a:ext cx="11372881" cy="5488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Testes de integração em aplicações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Testes de aceitação em UI/Web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Desenvolvimento e provas de conceito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9EA7EE7B-7AF3-38F0-4020-077DE5800C0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4785"/>
          <a:stretch/>
        </p:blipFill>
        <p:spPr>
          <a:xfrm>
            <a:off x="14383908" y="3979071"/>
            <a:ext cx="3170667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4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14451-3168-0590-AB8E-63D6C3474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0D6ABE2A-0366-E06D-54BE-1FB33B0C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239E7A7-0BF0-2CC4-D484-2B5A560AEB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220A31CB-E532-D7D2-3086-A853A36E517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3BE71E1-84C8-8D40-EA46-313C6C4D0CE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9FCBC83-6FC2-BC1A-8D11-F4D97C926723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: </a:t>
            </a: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stacks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 suportadas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26A5E06D-3F02-F64F-EC94-7138169938FF}"/>
              </a:ext>
            </a:extLst>
          </p:cNvPr>
          <p:cNvSpPr/>
          <p:nvPr/>
        </p:nvSpPr>
        <p:spPr>
          <a:xfrm>
            <a:off x="2419319" y="4114800"/>
            <a:ext cx="11372881" cy="4535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5000"/>
              </a:lnSpc>
              <a:spcAft>
                <a:spcPts val="1800"/>
              </a:spcAft>
            </a:pPr>
            <a:r>
              <a:rPr lang="pt-BR" altLang="pt-BR" sz="4800" u="sng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Java, Go, Node.js, Python, </a:t>
            </a:r>
            <a:r>
              <a:rPr lang="pt-BR" altLang="pt-BR" sz="4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Rust</a:t>
            </a: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</a:t>
            </a:r>
            <a:r>
              <a:rPr lang="pt-BR" altLang="pt-BR" sz="4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Haskell</a:t>
            </a: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Ruby, </a:t>
            </a:r>
            <a:r>
              <a:rPr lang="pt-BR" altLang="pt-BR" sz="4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Clojure</a:t>
            </a: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Elixir (Outubro/2025)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17DFDBB1-4728-6FD3-DF1C-38084FCE70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4785"/>
          <a:stretch/>
        </p:blipFill>
        <p:spPr>
          <a:xfrm>
            <a:off x="14383908" y="3979071"/>
            <a:ext cx="3170667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7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E0C62-26E0-E182-7DD7-862B0351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48AF55C3-F588-0EE4-7001-65ABDA403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093E610A-60F2-A6DB-0DFE-954C2B5D5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92ED3D0-223B-0632-52D3-A4B9C81A955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F1C2F97B-825E-20D9-1BD9-20F2F0D2444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8923488E-15AA-0C9C-74A6-C6A26677BECE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: requisitos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0C3C79BC-79EF-AD9E-3B4B-2FF581DB6726}"/>
              </a:ext>
            </a:extLst>
          </p:cNvPr>
          <p:cNvSpPr/>
          <p:nvPr/>
        </p:nvSpPr>
        <p:spPr>
          <a:xfrm>
            <a:off x="2419319" y="3779520"/>
            <a:ext cx="11372881" cy="487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Ambiente com a capacidade de executar containers Docker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Suporte a Windows, Linux,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macOS</a:t>
            </a:r>
            <a:endParaRPr lang="pt-BR" altLang="pt-BR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38AF99C4-BA54-CBDB-39A1-92979723B6C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4785"/>
          <a:stretch/>
        </p:blipFill>
        <p:spPr>
          <a:xfrm>
            <a:off x="14383908" y="3979071"/>
            <a:ext cx="3170667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0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6F1EAD-4454-17BD-1870-B587DA9A5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9E8BC8A-08FF-D4BA-1CE8-A1ACD71C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80D8D9F2-238D-3619-338B-5D5655242C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04DD908F-7E50-EA32-BCDD-82DB7ED4BFD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BFB0AC60-B325-EA69-DD0D-52992BBE327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EB9B092-E64B-8C58-ED5C-E9B28EB9680F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: funcionamento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FF026510-B241-B4B9-2037-F8811A4A9EBF}"/>
              </a:ext>
            </a:extLst>
          </p:cNvPr>
          <p:cNvSpPr/>
          <p:nvPr/>
        </p:nvSpPr>
        <p:spPr>
          <a:xfrm>
            <a:off x="2419319" y="3505038"/>
            <a:ext cx="11372881" cy="5145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Um container (baseado na 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imagem </a:t>
            </a:r>
            <a:r>
              <a:rPr lang="pt-BR" altLang="pt-BR" sz="44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testcontainers</a:t>
            </a:r>
            <a:r>
              <a:rPr lang="pt-BR" altLang="pt-BR" sz="4400" b="1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/</a:t>
            </a:r>
            <a:r>
              <a:rPr lang="pt-BR" altLang="pt-BR" sz="4400" b="1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ryuk</a:t>
            </a: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) é gerado quando da utilização da biblioteca, tendo por responsabilidade gerenciar dentro da aplicação os demais containers gerados.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9090F639-D4EC-B776-2F3C-E2F602D575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4785"/>
          <a:stretch/>
        </p:blipFill>
        <p:spPr>
          <a:xfrm>
            <a:off x="14383908" y="3979071"/>
            <a:ext cx="3170667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7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61FCB-0E6D-0880-01DD-4F24EC3BE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9406D371-30F3-3F29-2067-2CE70C3E4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BF7251D-54C0-77AC-C2D6-F64EBEE126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CF9A32BA-6BEE-D811-A60E-F20F7FF5B06B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00A473B-7EAE-D48C-F132-B3ABEA835DAB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E31AB45A-94C3-CF3D-2D54-EA5FA632DECB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: funcionamento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4100F869-4F33-A37C-4A16-F93AFDC9BCC7}"/>
              </a:ext>
            </a:extLst>
          </p:cNvPr>
          <p:cNvSpPr/>
          <p:nvPr/>
        </p:nvSpPr>
        <p:spPr>
          <a:xfrm>
            <a:off x="2419319" y="3505038"/>
            <a:ext cx="11372881" cy="5145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Imagens necessárias são baixadas automaticamente, caso não existam no ambiente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Todos os containers são encerrados removidos após o término da aplicação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52EDEB3B-9012-6693-64DA-093F70B07F0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4785"/>
          <a:stretch/>
        </p:blipFill>
        <p:spPr>
          <a:xfrm>
            <a:off x="14383908" y="3979071"/>
            <a:ext cx="3170667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4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BAA692-1463-BC2A-E0C2-7B8A6869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ED20207-475F-4383-BAD6-5AE13532F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28D9645-F2C4-031F-DFEA-3E575B6A0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4796A0B-382D-0CF1-FA85-58C1C1EC307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D752035C-2838-4147-E224-3CC8786FA06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EA5440F-6D10-6F64-82CE-CAC69C7C9F1A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: boas práticas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3790258A-4010-903F-0680-19674B848306}"/>
              </a:ext>
            </a:extLst>
          </p:cNvPr>
          <p:cNvSpPr/>
          <p:nvPr/>
        </p:nvSpPr>
        <p:spPr>
          <a:xfrm>
            <a:off x="2419319" y="2804160"/>
            <a:ext cx="11372881" cy="5846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Evitar o uso de portas fixas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Evitar </a:t>
            </a:r>
            <a:r>
              <a:rPr lang="pt-BR" altLang="pt-BR" sz="4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hardcode</a:t>
            </a: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com </a:t>
            </a:r>
            <a:r>
              <a:rPr lang="pt-BR" altLang="pt-BR" sz="4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hostname</a:t>
            </a: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nome do container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Utilizar as mesmas versões de produção (evitar </a:t>
            </a:r>
            <a:r>
              <a:rPr lang="pt-BR" altLang="pt-BR" sz="4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tags</a:t>
            </a: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altLang="pt-BR" sz="4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latest</a:t>
            </a: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)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268D5740-B388-2707-A58F-DB3AE74A96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4785"/>
          <a:stretch/>
        </p:blipFill>
        <p:spPr>
          <a:xfrm>
            <a:off x="14383908" y="3979071"/>
            <a:ext cx="3170667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28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3CA4E-3EA7-D9B5-FF95-ED7200B33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EBC7C5EF-C9DA-1D01-3250-F8610EB1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C060758-0F0B-631A-4FB6-8A3721B137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5772439-ECED-E112-1168-448BD834138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2DD6EC9C-59B8-D3D7-9EC5-25300646C868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9882DB70-642B-DC85-6E12-95AAB418D909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 err="1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Testcontainers</a:t>
            </a: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: boas práticas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33AE57E5-3B97-BBF2-264E-C055B0B97023}"/>
              </a:ext>
            </a:extLst>
          </p:cNvPr>
          <p:cNvSpPr/>
          <p:nvPr/>
        </p:nvSpPr>
        <p:spPr>
          <a:xfrm>
            <a:off x="2419319" y="2804160"/>
            <a:ext cx="11372881" cy="5846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Copiar arquivos para containers ao invés de utilizar volumes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Utilizar módulos específicos ao invés de criar containers de forma genérica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Empregar estratégias de </a:t>
            </a:r>
            <a:r>
              <a:rPr lang="pt-BR" altLang="pt-BR" sz="44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Wait</a:t>
            </a:r>
            <a:r>
              <a:rPr lang="pt-BR" alt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durante a inicialização dos containers</a:t>
            </a:r>
          </a:p>
        </p:txBody>
      </p:sp>
      <p:pic>
        <p:nvPicPr>
          <p:cNvPr id="5" name="Imagem 4" descr="Logotipo&#10;&#10;O conteúdo gerado por IA pode estar incorreto.">
            <a:extLst>
              <a:ext uri="{FF2B5EF4-FFF2-40B4-BE49-F238E27FC236}">
                <a16:creationId xmlns:a16="http://schemas.microsoft.com/office/drawing/2014/main" id="{5FA96589-18C0-2174-DFFA-F74425D023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4785"/>
          <a:stretch/>
        </p:blipFill>
        <p:spPr>
          <a:xfrm>
            <a:off x="14383908" y="3979071"/>
            <a:ext cx="3170667" cy="329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D2699D-D92C-2601-F68E-56B96D25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5DF641DF-E77E-E204-5AED-67FD0EC2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47C05EE0-2D09-2DCC-0FAD-71DD6F0F35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A3301F8E-F67C-E6FB-B0D0-01370B8BFB08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BFE4CB-EF5D-0F26-A76E-64BB588E8FF7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1778D11-EE6B-EE86-2280-4C9BC2B61979}"/>
              </a:ext>
            </a:extLst>
          </p:cNvPr>
          <p:cNvSpPr/>
          <p:nvPr/>
        </p:nvSpPr>
        <p:spPr>
          <a:xfrm>
            <a:off x="762000" y="1329448"/>
            <a:ext cx="12792635" cy="137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Nossos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b="1" dirty="0" err="1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Patrocinadores</a:t>
            </a: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: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E769BD2A-3BA4-4405-CF73-DD6CE7E8ABAA}"/>
              </a:ext>
            </a:extLst>
          </p:cNvPr>
          <p:cNvSpPr/>
          <p:nvPr/>
        </p:nvSpPr>
        <p:spPr>
          <a:xfrm>
            <a:off x="6010275" y="8714664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5000"/>
              </a:lnSpc>
              <a:spcAft>
                <a:spcPts val="2355"/>
              </a:spcAft>
              <a:buNone/>
            </a:pPr>
            <a:endParaRPr lang="en-US" sz="2552" dirty="0">
              <a:latin typeface="Maven Pro Medium" pitchFamily="2" charset="77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80F6F1F-B43D-DE2A-4069-55BF6831D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31785" y="3261295"/>
            <a:ext cx="5664574" cy="2832287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628A1C4B-19B1-B62B-FF7C-8157167B8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899" y="3991807"/>
            <a:ext cx="4843182" cy="1371263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564D9DD3-0024-E99E-15CD-90104F3CD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1473" y="3654466"/>
            <a:ext cx="5665694" cy="2045945"/>
          </a:xfrm>
          <a:prstGeom prst="rect">
            <a:avLst/>
          </a:prstGeom>
        </p:spPr>
      </p:pic>
      <p:pic>
        <p:nvPicPr>
          <p:cNvPr id="20" name="Imagem 19" descr="Logotipo&#10;&#10;O conteúdo gerado por IA pode estar incorreto.">
            <a:extLst>
              <a:ext uri="{FF2B5EF4-FFF2-40B4-BE49-F238E27FC236}">
                <a16:creationId xmlns:a16="http://schemas.microsoft.com/office/drawing/2014/main" id="{C40859D0-CCDD-AA03-02B1-91FDA7A7CE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7986" y="6825309"/>
            <a:ext cx="4010644" cy="773984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D7671878-7493-C3AB-3D1B-3F8C09F6AC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3213" y="6614543"/>
            <a:ext cx="3255284" cy="1163221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C760D4C3-8DD7-63FF-6A02-8CC3982866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23081" y="6093582"/>
            <a:ext cx="3030415" cy="1889201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AB3E1A90-1D69-F09A-3D41-181F46F0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4248" y="7196153"/>
            <a:ext cx="2045946" cy="204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23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84BBA-2410-C6C7-59E8-3C274E7D4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1426FF70-D229-87F3-A7BE-75F19D350E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715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100E9B55-67B7-9E43-A38B-9527DED88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F3E15E81-1F8D-36B3-4A3B-55BC23C5B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238D93EB-58DD-0A43-8EC1-E7737D8621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871CDFA1-7661-D009-5501-617C4FB11A5E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A5B98126-4895-74A0-680F-5C4F6A154CD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E5F6AFA5-72AB-40DB-F0CD-BFCAA1991A45}"/>
              </a:ext>
            </a:extLst>
          </p:cNvPr>
          <p:cNvSpPr/>
          <p:nvPr/>
        </p:nvSpPr>
        <p:spPr>
          <a:xfrm>
            <a:off x="1971586" y="4283461"/>
            <a:ext cx="13925639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91667"/>
              </a:lnSpc>
              <a:spcAft>
                <a:spcPts val="11004"/>
              </a:spcAft>
            </a:pPr>
            <a:r>
              <a:rPr lang="pt-BR" sz="72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Exemplos práticos</a:t>
            </a:r>
            <a:endParaRPr lang="en-US" sz="7200" b="1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95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F77B87-FE17-4833-98CC-0150C3CCA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E18578E8-68FC-AE2E-3846-CB7C063D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9525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352A1C76-EA22-FD3D-A332-4B1F250C8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F14FBEAB-A739-1112-F63E-4A52187603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95FF86B3-0171-5C4A-BB53-79422F52A81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13B870B4-5693-0597-1916-11E8B187E4B3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A0C1EDE2-4306-B31D-8276-D1F319AA14E1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1430DAE5-B254-688A-B71F-7445DFA657F4}"/>
              </a:ext>
            </a:extLst>
          </p:cNvPr>
          <p:cNvSpPr/>
          <p:nvPr/>
        </p:nvSpPr>
        <p:spPr>
          <a:xfrm>
            <a:off x="3381242" y="1537255"/>
            <a:ext cx="11520091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91667"/>
              </a:lnSpc>
              <a:spcAft>
                <a:spcPts val="11004"/>
              </a:spcAft>
            </a:pPr>
            <a:r>
              <a:rPr lang="pt-BR" sz="48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Conteúdos desta apresentação</a:t>
            </a:r>
            <a:endParaRPr lang="en-US" sz="4800" b="1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3B03CFAF-08F7-EB00-E789-CAED8B4F680E}"/>
              </a:ext>
            </a:extLst>
          </p:cNvPr>
          <p:cNvSpPr/>
          <p:nvPr/>
        </p:nvSpPr>
        <p:spPr>
          <a:xfrm>
            <a:off x="2600589" y="6386792"/>
            <a:ext cx="13086821" cy="118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  <a:spcAft>
                <a:spcPts val="2473"/>
              </a:spcAft>
            </a:pPr>
            <a:r>
              <a:rPr lang="en-US" sz="36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github.com/</a:t>
            </a:r>
            <a:r>
              <a:rPr lang="en-US" sz="36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renatogroffe</a:t>
            </a:r>
            <a:r>
              <a:rPr lang="en-US" sz="36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/testcontainers_mvpconf2025</a:t>
            </a:r>
            <a:endParaRPr lang="en-US" sz="2681" b="1" dirty="0">
              <a:solidFill>
                <a:srgbClr val="FFFFFF"/>
              </a:solidFill>
              <a:latin typeface="Maven Pro Black" pitchFamily="2" charset="77"/>
              <a:cs typeface="Maven Pro Bold" pitchFamily="34" charset="-120"/>
            </a:endParaRPr>
          </a:p>
        </p:txBody>
      </p:sp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A6133606-0960-B5D3-201F-74D0EB5F353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4500"/>
          <a:stretch>
            <a:fillRect/>
          </a:stretch>
        </p:blipFill>
        <p:spPr>
          <a:xfrm>
            <a:off x="7737532" y="7177180"/>
            <a:ext cx="2812933" cy="2895277"/>
          </a:xfrm>
          <a:prstGeom prst="rect">
            <a:avLst/>
          </a:prstGeom>
        </p:spPr>
      </p:pic>
      <p:pic>
        <p:nvPicPr>
          <p:cNvPr id="16" name="Imagem 15" descr="Código QR&#10;&#10;O conteúdo gerado por IA pode estar incorreto.">
            <a:extLst>
              <a:ext uri="{FF2B5EF4-FFF2-40B4-BE49-F238E27FC236}">
                <a16:creationId xmlns:a16="http://schemas.microsoft.com/office/drawing/2014/main" id="{072B0485-FB12-D557-968E-C38C05F91F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760" y="2617519"/>
            <a:ext cx="3589020" cy="3589020"/>
          </a:xfrm>
          <a:prstGeom prst="rect">
            <a:avLst/>
          </a:prstGeom>
        </p:spPr>
      </p:pic>
      <p:sp>
        <p:nvSpPr>
          <p:cNvPr id="17" name="Nosso Propsito">
            <a:extLst>
              <a:ext uri="{FF2B5EF4-FFF2-40B4-BE49-F238E27FC236}">
                <a16:creationId xmlns:a16="http://schemas.microsoft.com/office/drawing/2014/main" id="{5ECF697D-A819-27DC-6296-6FE64FEFB53C}"/>
              </a:ext>
            </a:extLst>
          </p:cNvPr>
          <p:cNvSpPr/>
          <p:nvPr/>
        </p:nvSpPr>
        <p:spPr>
          <a:xfrm>
            <a:off x="11755332" y="3648687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4400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7720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8829675" y="1179056"/>
            <a:ext cx="9801225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b="1" dirty="0">
              <a:latin typeface="Maven Pro Black" pitchFamily="2" charset="77"/>
            </a:endParaRPr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1524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8" name="Junte-se a ns nessa jornada"/>
          <p:cNvSpPr/>
          <p:nvPr/>
        </p:nvSpPr>
        <p:spPr>
          <a:xfrm>
            <a:off x="762000" y="3958590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8000" b="1" dirty="0" err="1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Obrigado</a:t>
            </a:r>
            <a:r>
              <a:rPr lang="en-US" sz="80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!!!</a:t>
            </a:r>
            <a:endParaRPr lang="en-US" sz="8000" b="1" dirty="0">
              <a:latin typeface="Maven Pro Black" pitchFamily="2" charset="7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677525" y="0"/>
            <a:ext cx="7610475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1999" y="3594389"/>
            <a:ext cx="11196919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5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Fale com a gente e descubra como fazer </a:t>
            </a:r>
            <a:br>
              <a:rPr sz="6500" b="1" dirty="0">
                <a:latin typeface="Maven Pro Black" pitchFamily="2" charset="77"/>
              </a:rPr>
            </a:br>
            <a:r>
              <a:rPr lang="en-US" sz="6500" b="1" dirty="0">
                <a:solidFill>
                  <a:srgbClr val="FFFF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parte dessa transformação.</a:t>
            </a:r>
            <a:endParaRPr lang="en-US" sz="6500" b="1" dirty="0">
              <a:latin typeface="Maven Pro Black" pitchFamily="2" charset="7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1934357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solidFill>
                <a:srgbClr val="FFFFFF"/>
              </a:solidFill>
              <a:latin typeface="Maven Pro Medium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681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O que é o MVP </a:t>
            </a:r>
            <a:r>
              <a:rPr lang="pt-BR" sz="2681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Conf</a:t>
            </a:r>
            <a:r>
              <a:rPr lang="pt-BR" sz="2681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?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Evento técnico nacional idealizado por </a:t>
            </a:r>
            <a:r>
              <a:rPr lang="pt-BR" sz="20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MVPs</a:t>
            </a: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 (Most </a:t>
            </a:r>
            <a:r>
              <a:rPr lang="pt-BR" sz="20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Valuable</a:t>
            </a: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 </a:t>
            </a:r>
            <a:r>
              <a:rPr lang="pt-BR" sz="20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Professionals</a:t>
            </a: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) da comunidade Microsoft.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Criado em 2018 com o propósito de compartilhar conhecimento, conectar pessoas e gerar impacto social.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Reúne centenas de palestras distribuídas em trilhas como IA, nuvem, dados, segurança, Microsoft 365, entre outras.</a:t>
            </a:r>
          </a:p>
          <a:p>
            <a:pPr algn="just">
              <a:lnSpc>
                <a:spcPct val="125000"/>
              </a:lnSpc>
              <a:spcAft>
                <a:spcPts val="2473"/>
              </a:spcAft>
            </a:pPr>
            <a:r>
              <a:rPr lang="pt-BR" sz="20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Todo o lucro arrecadado com a venda dos ingressos é revertido para projetos sociais.</a:t>
            </a:r>
          </a:p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solidFill>
                <a:srgbClr val="FFFFFF"/>
              </a:solidFill>
              <a:latin typeface="Maven Pro Medium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solidFill>
                <a:srgbClr val="FFFFFF"/>
              </a:solidFill>
              <a:latin typeface="Maven Pro Medium" pitchFamily="2" charset="77"/>
              <a:ea typeface="Inter" panose="02000503000000020004" pitchFamily="2" charset="0"/>
              <a:cs typeface="Maven Pro Bold" pitchFamily="34" charset="-120"/>
            </a:endParaRPr>
          </a:p>
          <a:p>
            <a:pPr marL="0" indent="0" algn="just">
              <a:lnSpc>
                <a:spcPct val="125000"/>
              </a:lnSpc>
              <a:spcAft>
                <a:spcPts val="2473"/>
              </a:spcAft>
              <a:buNone/>
            </a:pPr>
            <a:endParaRPr lang="en-US" sz="2681" dirty="0">
              <a:latin typeface="Maven Pro Medium" pitchFamily="2" charset="77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b="1" dirty="0">
                <a:solidFill>
                  <a:srgbClr val="FFFFFF">
                    <a:alpha val="60000"/>
                  </a:srgbClr>
                </a:solidFill>
                <a:latin typeface="Maven Pro SemiBold" pitchFamily="2" charset="77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b="1" dirty="0">
              <a:latin typeface="Maven Pro SemiBold" pitchFamily="2" charset="77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737BB-7829-5A27-4EE9-77ABFD99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530C92E-B934-8A93-6465-79B81732D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93362C6-02F3-A351-8B5B-E5A0353CDA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5E93040-5E3C-50E4-68A1-C24620BE591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54127D9-86F2-2E06-2C8D-2580AE74B51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5F7212C-C7E8-3B96-104C-5E008A411D3D}"/>
              </a:ext>
            </a:extLst>
          </p:cNvPr>
          <p:cNvSpPr/>
          <p:nvPr/>
        </p:nvSpPr>
        <p:spPr>
          <a:xfrm>
            <a:off x="769051" y="2783930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Milton</a:t>
            </a:r>
            <a:b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</a:b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Câmara</a:t>
            </a:r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616328E4-B9CF-E529-398B-0504448238CE}"/>
              </a:ext>
            </a:extLst>
          </p:cNvPr>
          <p:cNvSpPr/>
          <p:nvPr/>
        </p:nvSpPr>
        <p:spPr>
          <a:xfrm>
            <a:off x="5749225" y="5711674"/>
            <a:ext cx="437667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5000"/>
              </a:lnSpc>
              <a:spcAft>
                <a:spcPts val="2355"/>
              </a:spcAft>
            </a:pP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Microsoft MVP (Azure &amp; DevOps), MCP &amp; MCSA, </a:t>
            </a:r>
            <a:r>
              <a:rPr lang="pt-BR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.Net</a:t>
            </a: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Dev</a:t>
            </a: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Community </a:t>
            </a:r>
            <a:r>
              <a:rPr lang="pt-BR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Leader</a:t>
            </a: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&amp; Speaker</a:t>
            </a:r>
            <a:endParaRPr lang="en-US" sz="2552" dirty="0">
              <a:latin typeface="Maven Pro Medium" pitchFamily="2" charset="77"/>
            </a:endParaRPr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08610EA0-158B-3C2D-41F0-2711ECDB1318}"/>
              </a:ext>
            </a:extLst>
          </p:cNvPr>
          <p:cNvSpPr/>
          <p:nvPr/>
        </p:nvSpPr>
        <p:spPr>
          <a:xfrm>
            <a:off x="5749225" y="3027695"/>
            <a:ext cx="6379276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25000"/>
              </a:lnSpc>
              <a:spcAft>
                <a:spcPts val="1800"/>
              </a:spcAft>
            </a:pP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Arquiteto de Cloud &amp; Software na Robbu Tecnologia, </a:t>
            </a:r>
            <a:r>
              <a:rPr lang="pt-BR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Co-Founder</a:t>
            </a: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&amp; Instrutor no Azure na Prática. Palestrante em diversas comunidade técnicas e </a:t>
            </a:r>
            <a:r>
              <a:rPr lang="pt-BR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Co-Host</a:t>
            </a: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no </a:t>
            </a:r>
            <a:r>
              <a:rPr lang="pt-BR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CoffeBit</a:t>
            </a: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PodCast</a:t>
            </a:r>
            <a:r>
              <a:rPr lang="pt-BR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.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0D87E56-8E0D-001A-6B7D-ED7BC118B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1063" y="2660257"/>
            <a:ext cx="4249738" cy="4333374"/>
          </a:xfrm>
          <a:prstGeom prst="rect">
            <a:avLst/>
          </a:prstGeom>
        </p:spPr>
      </p:pic>
      <p:pic>
        <p:nvPicPr>
          <p:cNvPr id="5" name="Imagem 4" descr="Código QR&#10;&#10;O conteúdo gerado por IA pode estar incorreto.">
            <a:extLst>
              <a:ext uri="{FF2B5EF4-FFF2-40B4-BE49-F238E27FC236}">
                <a16:creationId xmlns:a16="http://schemas.microsoft.com/office/drawing/2014/main" id="{46354F95-384C-CA01-CA42-07229EBA1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8" y="5375606"/>
            <a:ext cx="4376669" cy="437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5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3737BB-7829-5A27-4EE9-77ABFD99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8530C92E-B934-8A93-6465-79B81732D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E93362C6-02F3-A351-8B5B-E5A0353CDA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95E93040-5E3C-50E4-68A1-C24620BE591F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54127D9-86F2-2E06-2C8D-2580AE74B51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25F7212C-C7E8-3B96-104C-5E008A411D3D}"/>
              </a:ext>
            </a:extLst>
          </p:cNvPr>
          <p:cNvSpPr/>
          <p:nvPr/>
        </p:nvSpPr>
        <p:spPr>
          <a:xfrm>
            <a:off x="762000" y="2109077"/>
            <a:ext cx="7055224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b="1" dirty="0">
                <a:solidFill>
                  <a:srgbClr val="008EFF"/>
                </a:solidFill>
                <a:latin typeface="Maven Pro Black" pitchFamily="2" charset="77"/>
                <a:ea typeface="Maven Pro Regular" pitchFamily="34" charset="-122"/>
                <a:cs typeface="Maven Pro Regular" pitchFamily="34" charset="-120"/>
              </a:rPr>
              <a:t>Renato Groffe</a:t>
            </a:r>
            <a:endParaRPr lang="en-US" sz="8696" b="1" dirty="0">
              <a:latin typeface="Maven Pro Black" pitchFamily="2" charset="77"/>
            </a:endParaRPr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08610EA0-158B-3C2D-41F0-2711ECDB1318}"/>
              </a:ext>
            </a:extLst>
          </p:cNvPr>
          <p:cNvSpPr/>
          <p:nvPr/>
        </p:nvSpPr>
        <p:spPr>
          <a:xfrm>
            <a:off x="5342824" y="2211097"/>
            <a:ext cx="8139449" cy="6429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Microsoft Most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Valuable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Professional (MVP)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Docker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Captain</a:t>
            </a:r>
            <a:endParaRPr lang="pt-BR" sz="2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APIsec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U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Ambassador</a:t>
            </a:r>
            <a:endParaRPr lang="pt-BR" sz="2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Multi-Plataform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Technical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Audience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Contributor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 (MTAC)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Arquiteto de Soluções/Software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+20 anos de experiência na área de Tecnologia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Community </a:t>
            </a:r>
            <a:r>
              <a:rPr lang="pt-BR" sz="2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Leader</a:t>
            </a:r>
            <a:r>
              <a:rPr lang="pt-BR" sz="2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, Autor Técnico e Palestrante</a:t>
            </a:r>
            <a:endParaRPr lang="en-US" sz="2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6" name="Imagem 5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46D8128D-36D0-98E6-5E26-EDF28324E1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84" r="10379"/>
          <a:stretch>
            <a:fillRect/>
          </a:stretch>
        </p:blipFill>
        <p:spPr>
          <a:xfrm>
            <a:off x="13992103" y="2208110"/>
            <a:ext cx="3810241" cy="4678841"/>
          </a:xfrm>
          <a:prstGeom prst="rect">
            <a:avLst/>
          </a:prstGeom>
        </p:spPr>
      </p:pic>
      <p:pic>
        <p:nvPicPr>
          <p:cNvPr id="16" name="Imagem 15" descr="Código QR&#10;&#10;O conteúdo gerado por IA pode estar incorreto.">
            <a:extLst>
              <a:ext uri="{FF2B5EF4-FFF2-40B4-BE49-F238E27FC236}">
                <a16:creationId xmlns:a16="http://schemas.microsoft.com/office/drawing/2014/main" id="{4510A04A-8743-D42E-B23D-AE1A6F06A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54" y="4809883"/>
            <a:ext cx="4282440" cy="42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38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DB722-62E4-820B-EBF6-FA558538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B59D5C2E-5E81-2229-0EDA-3405CE587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9525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909389E7-2BEE-5BB0-974E-F6F58C127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C4BA321A-6FF3-6883-3630-6AE0EA300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>
            <a:extLst>
              <a:ext uri="{FF2B5EF4-FFF2-40B4-BE49-F238E27FC236}">
                <a16:creationId xmlns:a16="http://schemas.microsoft.com/office/drawing/2014/main" id="{EBD5EC92-7E76-C54B-C273-D38A45A8E4F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9" name="wwwmvpconfcombr">
            <a:extLst>
              <a:ext uri="{FF2B5EF4-FFF2-40B4-BE49-F238E27FC236}">
                <a16:creationId xmlns:a16="http://schemas.microsoft.com/office/drawing/2014/main" id="{F296825C-42B8-68B0-E9E6-8390941909EC}"/>
              </a:ext>
            </a:extLst>
          </p:cNvPr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>
            <a:extLst>
              <a:ext uri="{FF2B5EF4-FFF2-40B4-BE49-F238E27FC236}">
                <a16:creationId xmlns:a16="http://schemas.microsoft.com/office/drawing/2014/main" id="{083B378D-667C-F296-7496-7C1071F0676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>
            <a:extLst>
              <a:ext uri="{FF2B5EF4-FFF2-40B4-BE49-F238E27FC236}">
                <a16:creationId xmlns:a16="http://schemas.microsoft.com/office/drawing/2014/main" id="{B9FCE891-919E-C73C-E486-D36187EE54B6}"/>
              </a:ext>
            </a:extLst>
          </p:cNvPr>
          <p:cNvSpPr/>
          <p:nvPr/>
        </p:nvSpPr>
        <p:spPr>
          <a:xfrm>
            <a:off x="3381242" y="1537255"/>
            <a:ext cx="11520091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91667"/>
              </a:lnSpc>
              <a:spcAft>
                <a:spcPts val="11004"/>
              </a:spcAft>
            </a:pPr>
            <a:r>
              <a:rPr lang="pt-BR" sz="4800" b="1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Conteúdos desta apresentação</a:t>
            </a:r>
            <a:endParaRPr lang="en-US" sz="4800" b="1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06DAA0F0-4CEF-56C7-6EFD-27F8C137C2C7}"/>
              </a:ext>
            </a:extLst>
          </p:cNvPr>
          <p:cNvSpPr/>
          <p:nvPr/>
        </p:nvSpPr>
        <p:spPr>
          <a:xfrm>
            <a:off x="2600589" y="6386792"/>
            <a:ext cx="13086821" cy="118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25000"/>
              </a:lnSpc>
              <a:spcAft>
                <a:spcPts val="2473"/>
              </a:spcAft>
            </a:pPr>
            <a:r>
              <a:rPr lang="en-US" sz="36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github.com/</a:t>
            </a:r>
            <a:r>
              <a:rPr lang="en-US" sz="3600" b="1" dirty="0" err="1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renatogroffe</a:t>
            </a:r>
            <a:r>
              <a:rPr lang="en-US" sz="3600" b="1" dirty="0">
                <a:solidFill>
                  <a:srgbClr val="FFFFFF"/>
                </a:solidFill>
                <a:latin typeface="Maven Pro Black" pitchFamily="2" charset="77"/>
                <a:cs typeface="Maven Pro Bold" pitchFamily="34" charset="-120"/>
              </a:rPr>
              <a:t>/testcontainers_mvpconf2025</a:t>
            </a:r>
            <a:endParaRPr lang="en-US" sz="2681" b="1" dirty="0">
              <a:solidFill>
                <a:srgbClr val="FFFFFF"/>
              </a:solidFill>
              <a:latin typeface="Maven Pro Black" pitchFamily="2" charset="77"/>
              <a:cs typeface="Maven Pro Bold" pitchFamily="34" charset="-120"/>
            </a:endParaRPr>
          </a:p>
        </p:txBody>
      </p:sp>
      <p:pic>
        <p:nvPicPr>
          <p:cNvPr id="13" name="Imagem 12" descr="Logotipo&#10;&#10;O conteúdo gerado por IA pode estar incorreto.">
            <a:extLst>
              <a:ext uri="{FF2B5EF4-FFF2-40B4-BE49-F238E27FC236}">
                <a16:creationId xmlns:a16="http://schemas.microsoft.com/office/drawing/2014/main" id="{F0708E0E-E55F-93EB-8ED1-F4E5334872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74500"/>
          <a:stretch>
            <a:fillRect/>
          </a:stretch>
        </p:blipFill>
        <p:spPr>
          <a:xfrm>
            <a:off x="7737532" y="7177180"/>
            <a:ext cx="2812933" cy="2895277"/>
          </a:xfrm>
          <a:prstGeom prst="rect">
            <a:avLst/>
          </a:prstGeom>
        </p:spPr>
      </p:pic>
      <p:pic>
        <p:nvPicPr>
          <p:cNvPr id="16" name="Imagem 15" descr="Código QR&#10;&#10;O conteúdo gerado por IA pode estar incorreto.">
            <a:extLst>
              <a:ext uri="{FF2B5EF4-FFF2-40B4-BE49-F238E27FC236}">
                <a16:creationId xmlns:a16="http://schemas.microsoft.com/office/drawing/2014/main" id="{4142FBDF-AEEE-EF89-0B37-6DDE8D79CD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760" y="2617519"/>
            <a:ext cx="3589020" cy="3589020"/>
          </a:xfrm>
          <a:prstGeom prst="rect">
            <a:avLst/>
          </a:prstGeom>
        </p:spPr>
      </p:pic>
      <p:sp>
        <p:nvSpPr>
          <p:cNvPr id="17" name="Nosso Propsito">
            <a:extLst>
              <a:ext uri="{FF2B5EF4-FFF2-40B4-BE49-F238E27FC236}">
                <a16:creationId xmlns:a16="http://schemas.microsoft.com/office/drawing/2014/main" id="{3FB41966-CCC1-6D95-E923-86428F8BD90E}"/>
              </a:ext>
            </a:extLst>
          </p:cNvPr>
          <p:cNvSpPr/>
          <p:nvPr/>
        </p:nvSpPr>
        <p:spPr>
          <a:xfrm>
            <a:off x="11755332" y="3648687"/>
            <a:ext cx="5100108" cy="1526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1667"/>
              </a:lnSpc>
              <a:spcAft>
                <a:spcPts val="11004"/>
              </a:spcAft>
            </a:pP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Deixem um</a:t>
            </a:r>
            <a:b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</a:b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star </a:t>
            </a:r>
            <a:r>
              <a:rPr lang="pt-BR" sz="44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⭐</a:t>
            </a:r>
            <a:r>
              <a:rPr lang="pt-BR" sz="4400" dirty="0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Maven Pro Black" pitchFamily="2" charset="77"/>
                <a:cs typeface="Maven Pro Regular" pitchFamily="34" charset="-120"/>
              </a:rPr>
              <a:t>apoiando</a:t>
            </a:r>
            <a:endParaRPr lang="pt-BR" sz="4400" dirty="0">
              <a:solidFill>
                <a:srgbClr val="FFFF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159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DA9D19-2094-CCDF-401B-68AB6EC85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8E4377E-32C4-CEAC-960E-DF3B91C7D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C0373AD4-9325-5E65-95A4-4460142A8F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E6718008-DC9C-CEFE-0FE3-97672A36120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40DC11B-0CF4-0E99-A18C-4D74F8C5CED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1E9B03F0-DE0B-1314-1F6A-75302F518CD1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en-US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Agenda</a:t>
            </a: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0E92F884-7233-ECF2-45D6-AD8D93A1CD15}"/>
              </a:ext>
            </a:extLst>
          </p:cNvPr>
          <p:cNvSpPr/>
          <p:nvPr/>
        </p:nvSpPr>
        <p:spPr>
          <a:xfrm>
            <a:off x="2419319" y="2994378"/>
            <a:ext cx="12133807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Testes de integração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8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Testcontainers</a:t>
            </a: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: uma visão geral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Exemplos práticos</a:t>
            </a:r>
            <a:endParaRPr lang="pt-BR" sz="4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cs typeface="Maven Pro Regular" pitchFamily="34" charset="-120"/>
            </a:endParaRPr>
          </a:p>
          <a:p>
            <a:pPr marL="0" indent="0" algn="just">
              <a:lnSpc>
                <a:spcPct val="125000"/>
              </a:lnSpc>
              <a:spcAft>
                <a:spcPts val="1800"/>
              </a:spcAft>
              <a:buNone/>
            </a:pPr>
            <a:endParaRPr lang="en-US" sz="48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0B7A2E2-F80C-7DF1-C24B-0AD0C79F08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0168" y="7122795"/>
            <a:ext cx="7408473" cy="19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8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BBACE6-0A14-A39D-4C04-553BED19C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466FBE4-3FE1-FAD7-4F20-E9DA8117B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25BB9E3D-789F-564B-3616-9BA3BE1740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4D4753BC-A433-1328-FDC4-ADEBCCF5172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678CECD8-8CAB-C4D9-25E9-B449A30CD069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C64BC8A4-2447-07F7-8F94-D97A3EF99CC2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Testes de Integração: uma visão geral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44C5258F-7C62-5DCB-4E90-EF112A591215}"/>
              </a:ext>
            </a:extLst>
          </p:cNvPr>
          <p:cNvSpPr/>
          <p:nvPr/>
        </p:nvSpPr>
        <p:spPr>
          <a:xfrm>
            <a:off x="2419319" y="2545080"/>
            <a:ext cx="11372881" cy="5846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Validação de um ou mais módulos em uma aplicação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Montagem de um ambiente que simula o que será encontrado em Produção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Necessidade de configurar dependências como serviços de bancos de dados, mensageria, </a:t>
            </a:r>
            <a:r>
              <a:rPr lang="pt-BR" altLang="pt-BR" sz="400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caching</a:t>
            </a: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...</a:t>
            </a:r>
          </a:p>
          <a:p>
            <a:pPr marL="0" indent="0" algn="just">
              <a:lnSpc>
                <a:spcPct val="125000"/>
              </a:lnSpc>
              <a:spcAft>
                <a:spcPts val="1800"/>
              </a:spcAft>
              <a:buNone/>
            </a:pPr>
            <a:endParaRPr lang="en-US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CEA5F7ED-2920-90C9-70B4-5CDD73543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562" y="3803381"/>
            <a:ext cx="2680237" cy="26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9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D130D-7D58-84FD-8D40-DF1E55407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02EAEE6-06BC-C0B5-7010-7B6C8D441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753A7761-14BF-9568-6E24-7546892933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8" name="wwwmvpconfcombr">
            <a:extLst>
              <a:ext uri="{FF2B5EF4-FFF2-40B4-BE49-F238E27FC236}">
                <a16:creationId xmlns:a16="http://schemas.microsoft.com/office/drawing/2014/main" id="{3FF4DC27-07FF-C6D0-1822-3B45A6C241A3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1427072-EA6B-E5D4-41A2-7453C550DCB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8292A73-C130-1176-500C-3F6F39D7E5BA}"/>
              </a:ext>
            </a:extLst>
          </p:cNvPr>
          <p:cNvSpPr/>
          <p:nvPr/>
        </p:nvSpPr>
        <p:spPr>
          <a:xfrm>
            <a:off x="2118977" y="1562100"/>
            <a:ext cx="13778248" cy="16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5833"/>
              </a:lnSpc>
              <a:spcAft>
                <a:spcPts val="8023"/>
              </a:spcAft>
            </a:pPr>
            <a:r>
              <a:rPr lang="pt-BR" sz="4800" b="1" dirty="0">
                <a:solidFill>
                  <a:srgbClr val="008EFF"/>
                </a:solidFill>
                <a:latin typeface="Maven Pro Black" pitchFamily="2" charset="77"/>
                <a:cs typeface="Maven Pro Regular" pitchFamily="34" charset="-120"/>
              </a:rPr>
              <a:t>Testes de Integração: dificuldades</a:t>
            </a:r>
            <a:endParaRPr lang="en-US" sz="4800" b="1" dirty="0">
              <a:solidFill>
                <a:srgbClr val="008EFF"/>
              </a:solidFill>
              <a:latin typeface="Maven Pro Black" pitchFamily="2" charset="77"/>
              <a:cs typeface="Maven Pro Regular" pitchFamily="34" charset="-120"/>
            </a:endParaRPr>
          </a:p>
        </p:txBody>
      </p:sp>
      <p:sp>
        <p:nvSpPr>
          <p:cNvPr id="16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E53070E8-EB72-951D-C9BC-E5E511922198}"/>
              </a:ext>
            </a:extLst>
          </p:cNvPr>
          <p:cNvSpPr/>
          <p:nvPr/>
        </p:nvSpPr>
        <p:spPr>
          <a:xfrm>
            <a:off x="2419319" y="2804160"/>
            <a:ext cx="11372881" cy="5846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Dependências de uma aplicação podem se revelar um pesadelo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Configurar rapidamente um ambiente nem sempre é simples</a:t>
            </a:r>
          </a:p>
          <a:p>
            <a:pPr marL="457200" indent="-457200" algn="just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altLang="pt-BR" sz="40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cs typeface="Maven Pro Regular" pitchFamily="34" charset="-120"/>
              </a:rPr>
              <a:t>Por questões de complexidade nem sempre esses testes são executados</a:t>
            </a:r>
          </a:p>
          <a:p>
            <a:pPr marL="0" indent="0" algn="just">
              <a:lnSpc>
                <a:spcPct val="125000"/>
              </a:lnSpc>
              <a:spcAft>
                <a:spcPts val="1800"/>
              </a:spcAft>
              <a:buNone/>
            </a:pPr>
            <a:endParaRPr lang="en-US" sz="400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A5E5031D-6980-6CD8-AD8F-E9908F211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562" y="3803381"/>
            <a:ext cx="2680237" cy="268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44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870</Words>
  <Application>Microsoft Office PowerPoint</Application>
  <PresentationFormat>Personalizar</PresentationFormat>
  <Paragraphs>151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9" baseType="lpstr">
      <vt:lpstr>Maven Pro SemiBold</vt:lpstr>
      <vt:lpstr>Arial</vt:lpstr>
      <vt:lpstr>Maven Pro Black</vt:lpstr>
      <vt:lpstr>Maven Pro Medium</vt:lpstr>
      <vt:lpstr>Maven Pro Regular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Renato Groffe</cp:lastModifiedBy>
  <cp:revision>61</cp:revision>
  <dcterms:created xsi:type="dcterms:W3CDTF">2025-05-13T22:34:59Z</dcterms:created>
  <dcterms:modified xsi:type="dcterms:W3CDTF">2025-10-24T02:58:34Z</dcterms:modified>
  <cp:category/>
</cp:coreProperties>
</file>